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306" r:id="rId5"/>
    <p:sldId id="313" r:id="rId6"/>
    <p:sldId id="307" r:id="rId7"/>
    <p:sldId id="308" r:id="rId8"/>
    <p:sldId id="309" r:id="rId9"/>
    <p:sldId id="310" r:id="rId10"/>
    <p:sldId id="295" r:id="rId11"/>
    <p:sldId id="294" r:id="rId12"/>
    <p:sldId id="314" r:id="rId13"/>
    <p:sldId id="316" r:id="rId14"/>
    <p:sldId id="303" r:id="rId15"/>
    <p:sldId id="318" r:id="rId16"/>
    <p:sldId id="317" r:id="rId17"/>
    <p:sldId id="319" r:id="rId18"/>
    <p:sldId id="322" r:id="rId19"/>
    <p:sldId id="320" r:id="rId20"/>
    <p:sldId id="321" r:id="rId21"/>
    <p:sldId id="312" r:id="rId22"/>
    <p:sldId id="315" r:id="rId2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83" d="100"/>
          <a:sy n="83" d="100"/>
        </p:scale>
        <p:origin x="643" y="67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Batch 1 FPS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YOLOv7</c:v>
                </c:pt>
                <c:pt idx="1">
                  <c:v>YOLOv7-X</c:v>
                </c:pt>
                <c:pt idx="2">
                  <c:v>YOLOv7-E6</c:v>
                </c:pt>
                <c:pt idx="3">
                  <c:v>YOLOv7-E6E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161</c:v>
                </c:pt>
                <c:pt idx="1">
                  <c:v>114</c:v>
                </c:pt>
                <c:pt idx="2">
                  <c:v>56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Taille du test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YOLOv7</c:v>
                      </c:pt>
                      <c:pt idx="1">
                        <c:v>YOLOv7-X</c:v>
                      </c:pt>
                      <c:pt idx="2">
                        <c:v>YOLOv7-E6</c:v>
                      </c:pt>
                      <c:pt idx="3">
                        <c:v>YOLOv7-E6E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640</c:v>
                      </c:pt>
                      <c:pt idx="1">
                        <c:v>640</c:v>
                      </c:pt>
                      <c:pt idx="2">
                        <c:v>640</c:v>
                      </c:pt>
                      <c:pt idx="3">
                        <c:v>640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A974-4FBB-8267-A07818BB381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Batch 32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YOLOv7</c:v>
                      </c:pt>
                      <c:pt idx="1">
                        <c:v>YOLOv7-X</c:v>
                      </c:pt>
                      <c:pt idx="2">
                        <c:v>YOLOv7-E6</c:v>
                      </c:pt>
                      <c:pt idx="3">
                        <c:v>YOLOv7-E6E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2.8</c:v>
                      </c:pt>
                      <c:pt idx="1">
                        <c:v>4.3</c:v>
                      </c:pt>
                      <c:pt idx="2">
                        <c:v>12.3</c:v>
                      </c:pt>
                      <c:pt idx="3">
                        <c:v>18.7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974-4FBB-8267-A07818BB3818}"/>
                  </c:ext>
                </c:extLst>
              </c15:ser>
            </c15:filteredBarSeries>
          </c:ext>
        </c:extLst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fr-FR" noProof="0"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Batch 32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YOLOv7</c:v>
                </c:pt>
                <c:pt idx="1">
                  <c:v>YOLOv7-X</c:v>
                </c:pt>
                <c:pt idx="2">
                  <c:v>YOLOv7-E6</c:v>
                </c:pt>
                <c:pt idx="3">
                  <c:v>YOLOv7-E6E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2.8</c:v>
                </c:pt>
                <c:pt idx="1">
                  <c:v>4.3</c:v>
                </c:pt>
                <c:pt idx="2">
                  <c:v>12.3</c:v>
                </c:pt>
                <c:pt idx="3">
                  <c:v>18.7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E1-4C98-8B14-28C3EFC8DE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Taille du test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YOLOv7</c:v>
                      </c:pt>
                      <c:pt idx="1">
                        <c:v>YOLOv7-X</c:v>
                      </c:pt>
                      <c:pt idx="2">
                        <c:v>YOLOv7-E6</c:v>
                      </c:pt>
                      <c:pt idx="3">
                        <c:v>YOLOv7-E6E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640</c:v>
                      </c:pt>
                      <c:pt idx="1">
                        <c:v>640</c:v>
                      </c:pt>
                      <c:pt idx="2">
                        <c:v>640</c:v>
                      </c:pt>
                      <c:pt idx="3">
                        <c:v>640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AE1-4C98-8B14-28C3EFC8DE48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Batch 1 FPS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YOLOv7</c:v>
                      </c:pt>
                      <c:pt idx="1">
                        <c:v>YOLOv7-X</c:v>
                      </c:pt>
                      <c:pt idx="2">
                        <c:v>YOLOv7-E6</c:v>
                      </c:pt>
                      <c:pt idx="3">
                        <c:v>YOLOv7-E6E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161</c:v>
                      </c:pt>
                      <c:pt idx="1">
                        <c:v>114</c:v>
                      </c:pt>
                      <c:pt idx="2">
                        <c:v>56</c:v>
                      </c:pt>
                      <c:pt idx="3">
                        <c:v>36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6AE1-4C98-8B14-28C3EFC8DE48}"/>
                  </c:ext>
                </c:extLst>
              </c15:ser>
            </c15:filteredBarSeries>
          </c:ext>
        </c:extLst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fr-FR" noProof="0"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noProof="0" dirty="0">
              <a:solidFill>
                <a:schemeClr val="bg1"/>
              </a:solidFill>
            </a:rPr>
            <a:t>SAINT AUBYN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noProof="0" dirty="0">
              <a:solidFill>
                <a:schemeClr val="bg1"/>
              </a:solidFill>
            </a:rPr>
            <a:t>ALEXIS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fr-FR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fr-FR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noProof="0" dirty="0">
              <a:solidFill>
                <a:schemeClr val="bg1"/>
              </a:solidFill>
            </a:rPr>
            <a:t>HUSSAIN</a:t>
          </a:r>
          <a:br>
            <a:rPr lang="fr-FR" noProof="0" dirty="0">
              <a:solidFill>
                <a:schemeClr val="bg1"/>
              </a:solidFill>
            </a:rPr>
          </a:br>
          <a:r>
            <a:rPr lang="fr-FR" noProof="0" dirty="0">
              <a:solidFill>
                <a:schemeClr val="bg1"/>
              </a:solidFill>
            </a:rPr>
            <a:t>FIDA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fr-FR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fr-FR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noProof="0" dirty="0">
              <a:solidFill>
                <a:schemeClr val="bg1"/>
              </a:solidFill>
            </a:rPr>
            <a:t>SCAPUCCIATI</a:t>
          </a:r>
          <a:br>
            <a:rPr lang="fr-FR" noProof="0" dirty="0">
              <a:solidFill>
                <a:schemeClr val="bg1"/>
              </a:solidFill>
            </a:rPr>
          </a:br>
          <a:r>
            <a:rPr lang="fr-FR" noProof="0" dirty="0">
              <a:solidFill>
                <a:schemeClr val="bg1"/>
              </a:solidFill>
            </a:rPr>
            <a:t>THOMAS</a:t>
          </a: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fr-FR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fr-FR" noProof="0" dirty="0"/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fr-FR" noProof="0" dirty="0">
              <a:solidFill>
                <a:schemeClr val="bg1"/>
              </a:solidFill>
            </a:rPr>
            <a:t>MENARD</a:t>
          </a:r>
          <a:br>
            <a:rPr lang="fr-FR" noProof="0" dirty="0">
              <a:solidFill>
                <a:schemeClr val="bg1"/>
              </a:solidFill>
            </a:rPr>
          </a:br>
          <a:r>
            <a:rPr lang="fr-FR" noProof="0" dirty="0">
              <a:solidFill>
                <a:schemeClr val="bg1"/>
              </a:solidFill>
            </a:rPr>
            <a:t>THEO</a:t>
          </a: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fr-FR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fr-FR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fr-FR" noProof="0" dirty="0"/>
            <a:t>Liaison au Google Drive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fr-FR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fr-FR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algn="l" rtl="0"/>
          <a:r>
            <a:rPr lang="fr-FR" b="0" i="0" u="none" noProof="0" dirty="0"/>
            <a:t>Ligne de code pour se connecter à son Google Drive afin d’effectuer les manipulations nécessaires pour ajouter YOLOv7</a:t>
          </a:r>
          <a:endParaRPr lang="fr-FR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fr-FR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fr-FR" noProof="0" dirty="0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fr-FR" noProof="0" dirty="0"/>
            <a:t>Clonage YOLOv7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fr-FR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fr-FR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fr-FR" b="0" i="0" u="none" noProof="0" dirty="0"/>
            <a:t>Importations des librairies nécessaires pour faire fonctionner le code et ajout des répertoires YOLOv7 via son GitHub</a:t>
          </a:r>
          <a:endParaRPr lang="fr-FR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fr-FR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fr-FR" noProof="0" dirty="0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fr-FR" noProof="0" dirty="0"/>
            <a:t>Téléchargement de modèle pré-fait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fr-FR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fr-FR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fr-FR" b="0" i="0" u="none" noProof="0" dirty="0"/>
            <a:t>Ajoute le programme Yolov7 permettant de détecter Piéton / Voiture / Sac / …</a:t>
          </a:r>
          <a:endParaRPr lang="fr-FR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fr-FR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fr-FR" noProof="0" dirty="0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fr-FR" noProof="0" dirty="0"/>
            <a:t>Entrainer YOLOv7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fr-FR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fr-FR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fr-FR" b="0" i="0" u="none" noProof="0" dirty="0"/>
            <a:t>Permet d’entrainer YOLOv7 via des images modifiés avec des coordonnées précises</a:t>
          </a:r>
          <a:endParaRPr lang="fr-FR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fr-FR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fr-FR" noProof="0" dirty="0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fr-FR" noProof="0" dirty="0"/>
            <a:t>Faire fonctionner YOLOv7 sur image &amp; vidéo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fr-FR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fr-FR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fr-FR" b="0" i="0" u="none" noProof="0" dirty="0"/>
            <a:t>Permet de lancer n’importe quel YOLOv7 pour une image ou vidéo</a:t>
          </a:r>
          <a:endParaRPr lang="fr-FR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fr-FR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fr-FR" noProof="0" dirty="0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03136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3132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400" kern="1200" noProof="0" dirty="0">
              <a:solidFill>
                <a:schemeClr val="bg1"/>
              </a:solidFill>
            </a:rPr>
            <a:t>SAINT AUBYN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400" kern="1200" noProof="0" dirty="0">
              <a:solidFill>
                <a:schemeClr val="bg1"/>
              </a:solidFill>
            </a:rPr>
            <a:t>ALEXIS</a:t>
          </a:r>
        </a:p>
      </dsp:txBody>
      <dsp:txXfrm>
        <a:off x="13132" y="3081438"/>
        <a:ext cx="2374568" cy="487349"/>
      </dsp:txXfrm>
    </dsp:sp>
    <dsp:sp modelId="{7D166BBB-55AF-452C-B9A0-94A1EE55FF4F}">
      <dsp:nvSpPr>
        <dsp:cNvPr id="0" name=""/>
        <dsp:cNvSpPr/>
      </dsp:nvSpPr>
      <dsp:spPr>
        <a:xfrm>
          <a:off x="13132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893254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803250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400" kern="1200" noProof="0" dirty="0">
              <a:solidFill>
                <a:schemeClr val="bg1"/>
              </a:solidFill>
            </a:rPr>
            <a:t>HUSSAIN</a:t>
          </a:r>
          <a:br>
            <a:rPr lang="fr-FR" sz="1400" kern="1200" noProof="0" dirty="0">
              <a:solidFill>
                <a:schemeClr val="bg1"/>
              </a:solidFill>
            </a:rPr>
          </a:br>
          <a:r>
            <a:rPr lang="fr-FR" sz="1400" kern="1200" noProof="0" dirty="0">
              <a:solidFill>
                <a:schemeClr val="bg1"/>
              </a:solidFill>
            </a:rPr>
            <a:t>FIDA</a:t>
          </a:r>
        </a:p>
      </dsp:txBody>
      <dsp:txXfrm>
        <a:off x="2803250" y="3081438"/>
        <a:ext cx="2374568" cy="487349"/>
      </dsp:txXfrm>
    </dsp:sp>
    <dsp:sp modelId="{1223E777-77CB-4A9A-BF21-12B513842696}">
      <dsp:nvSpPr>
        <dsp:cNvPr id="0" name=""/>
        <dsp:cNvSpPr/>
      </dsp:nvSpPr>
      <dsp:spPr>
        <a:xfrm>
          <a:off x="2803250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683372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368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400" kern="1200" noProof="0" dirty="0">
              <a:solidFill>
                <a:schemeClr val="bg1"/>
              </a:solidFill>
            </a:rPr>
            <a:t>SCAPUCCIATI</a:t>
          </a:r>
          <a:br>
            <a:rPr lang="fr-FR" sz="1400" kern="1200" noProof="0" dirty="0">
              <a:solidFill>
                <a:schemeClr val="bg1"/>
              </a:solidFill>
            </a:rPr>
          </a:br>
          <a:r>
            <a:rPr lang="fr-FR" sz="1400" kern="1200" noProof="0" dirty="0">
              <a:solidFill>
                <a:schemeClr val="bg1"/>
              </a:solidFill>
            </a:rPr>
            <a:t>THOMAS</a:t>
          </a:r>
        </a:p>
      </dsp:txBody>
      <dsp:txXfrm>
        <a:off x="5593368" y="3081438"/>
        <a:ext cx="2374568" cy="487349"/>
      </dsp:txXfrm>
    </dsp:sp>
    <dsp:sp modelId="{EE420F84-477D-4635-BEF8-66426E9A259D}">
      <dsp:nvSpPr>
        <dsp:cNvPr id="0" name=""/>
        <dsp:cNvSpPr/>
      </dsp:nvSpPr>
      <dsp:spPr>
        <a:xfrm>
          <a:off x="5593368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73490" y="460948"/>
          <a:ext cx="2194559" cy="246888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9000" b="-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3486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fr-FR" sz="1400" kern="1200" noProof="0" dirty="0">
              <a:solidFill>
                <a:schemeClr val="bg1"/>
              </a:solidFill>
            </a:rPr>
            <a:t>MENARD</a:t>
          </a:r>
          <a:br>
            <a:rPr lang="fr-FR" sz="1400" kern="1200" noProof="0" dirty="0">
              <a:solidFill>
                <a:schemeClr val="bg1"/>
              </a:solidFill>
            </a:rPr>
          </a:br>
          <a:r>
            <a:rPr lang="fr-FR" sz="1400" kern="1200" noProof="0" dirty="0">
              <a:solidFill>
                <a:schemeClr val="bg1"/>
              </a:solidFill>
            </a:rPr>
            <a:t>THEO</a:t>
          </a:r>
        </a:p>
      </dsp:txBody>
      <dsp:txXfrm>
        <a:off x="8383486" y="3081438"/>
        <a:ext cx="2374568" cy="487349"/>
      </dsp:txXfrm>
    </dsp:sp>
    <dsp:sp modelId="{5A7600AF-A34B-4D03-B3D6-B3C760AE8E06}">
      <dsp:nvSpPr>
        <dsp:cNvPr id="0" name=""/>
        <dsp:cNvSpPr/>
      </dsp:nvSpPr>
      <dsp:spPr>
        <a:xfrm>
          <a:off x="8383486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Liaison au Google Drive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i="0" u="none" kern="1200" noProof="0" dirty="0"/>
            <a:t>Ligne de code pour se connecter à son Google Drive afin d’effectuer les manipulations nécessaires pour ajouter YOLOv7</a:t>
          </a:r>
          <a:endParaRPr lang="fr-FR" sz="1300" kern="1200" noProof="0" dirty="0"/>
        </a:p>
      </dsp:txBody>
      <dsp:txXfrm>
        <a:off x="166970" y="982941"/>
        <a:ext cx="1675110" cy="1414310"/>
      </dsp:txXfrm>
    </dsp:sp>
    <dsp:sp modelId="{E41E7729-FD3F-426D-804C-45BD60BD762D}">
      <dsp:nvSpPr>
        <dsp:cNvPr id="0" name=""/>
        <dsp:cNvSpPr/>
      </dsp:nvSpPr>
      <dsp:spPr>
        <a:xfrm rot="5400000">
          <a:off x="104983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Clonage YOLOv7</a:t>
          </a:r>
        </a:p>
      </dsp:txBody>
      <dsp:txXfrm>
        <a:off x="2127466" y="2872740"/>
        <a:ext cx="1731473" cy="662940"/>
      </dsp:txXfrm>
    </dsp:sp>
    <dsp:sp modelId="{5E07F9E4-149C-4A89-848F-4ABDD305F0C5}">
      <dsp:nvSpPr>
        <dsp:cNvPr id="0" name=""/>
        <dsp:cNvSpPr/>
      </dsp:nvSpPr>
      <dsp:spPr>
        <a:xfrm>
          <a:off x="212676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i="0" u="none" kern="1200" noProof="0" dirty="0"/>
            <a:t>Importations des librairies nécessaires pour faire fonctionner le code et ajout des répertoires YOLOv7 via son GitHub</a:t>
          </a:r>
          <a:endParaRPr lang="fr-FR" sz="1300" kern="1200" noProof="0" dirty="0"/>
        </a:p>
      </dsp:txBody>
      <dsp:txXfrm>
        <a:off x="2126766" y="982941"/>
        <a:ext cx="1675110" cy="141431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Téléchargement de modèle pré-fait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i="0" u="none" kern="1200" noProof="0" dirty="0"/>
            <a:t>Ajoute le programme Yolov7 permettant de détecter Piéton / Voiture / Sac / …</a:t>
          </a:r>
          <a:endParaRPr lang="fr-FR" sz="1300" kern="1200" noProof="0" dirty="0"/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Entrainer YOLOv7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i="0" u="none" kern="1200" noProof="0" dirty="0"/>
            <a:t>Permet d’entrainer YOLOv7 via des images modifiés avec des coordonnées précises</a:t>
          </a:r>
          <a:endParaRPr lang="fr-FR" sz="1300" kern="1200" noProof="0" dirty="0"/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noProof="0" dirty="0"/>
            <a:t>Faire fonctionner YOLOv7 sur image &amp; vidéo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i="0" u="none" kern="1200" noProof="0" dirty="0"/>
            <a:t>Permet de lancer n’importe quel YOLOv7 pour une image ou vidéo</a:t>
          </a:r>
          <a:endParaRPr lang="fr-FR" sz="1300" kern="1200" noProof="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Liste de gens en portraits"/>
  <dgm:desc val="Liste de gens en portraits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Processus orienté et accentué en chevrons"/>
  <dgm:desc val="Permet de représenter une progression. une chronologie ; des étapes séquentielles dans une tâche, un processus ou un flux de travail ; ou de mettre en évidence un mouvement ou une direction. Le texte de niveau 1 apparaît à l’intérieur d’une forme de chevron, sauf la première forme qui apparaît dans une forme de maison, tandis que le texte de niveau 2 apparaît au-dessus des formes de rectangle invisible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CA70EDB-4B36-4CA5-AB48-4ED7CCB713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198DCC-3E8D-4419-B930-82477F012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08DB3-0D29-4A43-857F-E099129922D1}" type="datetime1">
              <a:rPr lang="fr-FR" smtClean="0"/>
              <a:t>14/12/2022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811FE1-7A54-4024-AE57-E9290B12C1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B134E4-1F26-4974-A60F-F29A4212D5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15F8F-0F47-4F29-9881-7A839B3FAA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5129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2E851-0615-4781-BC0D-A2E801150AE0}" type="datetime1">
              <a:rPr lang="fr-FR" smtClean="0"/>
              <a:pPr/>
              <a:t>14/12/2022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822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52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575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06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873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55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33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289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667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0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139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87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7" name="Espace réservé du contenu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’imag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’imag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’imag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Graphisme 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0" name="Graphisme 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2" name="Graphisme 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77174"/>
            <a:ext cx="0" cy="32760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6" name="Connecteur droit 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 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sme 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1" name="Graphisme 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3" name="Graphisme 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68936"/>
            <a:ext cx="0" cy="32760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Graphisme 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3" name="Graphisme 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7" name="Graphisme 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sme 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9" name="Graphisme 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-tête de sectio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Graphisme 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5" name="Graphisme 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6" name="Graphisme 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Graphisme 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1" name="Graphisme 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3" name="Graphisme 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 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du sous-titre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au numéro de diapositive 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Graphisme 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1" name="Graphisme 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sme 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2" name="Graphisme 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sme 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95C9A9-8EFD-3334-0BA4-51ADAEC64DA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98250" y="6705600"/>
            <a:ext cx="828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C</a:t>
            </a: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yolov7/" TargetMode="External"/><Relationship Id="rId2" Type="http://schemas.openxmlformats.org/officeDocument/2006/relationships/hyperlink" Target="https://github.com/WongKinYiu/yolov7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heartexlabs/labelImg" TargetMode="External"/><Relationship Id="rId4" Type="http://schemas.openxmlformats.org/officeDocument/2006/relationships/hyperlink" Target="https://research.google.com/colaboratory/faq.html?hl=f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sz="5400" spc="400" dirty="0">
                <a:solidFill>
                  <a:schemeClr val="bg1"/>
                </a:solidFill>
              </a:rPr>
              <a:t>Partie 2 : GROUPE VISION IA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sz="2000" dirty="0">
                <a:solidFill>
                  <a:schemeClr val="bg1"/>
                </a:solidFill>
              </a:rPr>
              <a:t>THOMAS SCAPUCCIATI</a:t>
            </a:r>
          </a:p>
          <a:p>
            <a:pPr rtl="0"/>
            <a:r>
              <a:rPr lang="fr-FR" dirty="0"/>
              <a:t>THEO MENARD</a:t>
            </a:r>
            <a:endParaRPr lang="fr-FR" sz="2000" dirty="0">
              <a:solidFill>
                <a:schemeClr val="bg1"/>
              </a:solidFill>
            </a:endParaRPr>
          </a:p>
          <a:p>
            <a:pPr rtl="0"/>
            <a:endParaRPr lang="fr-FR" dirty="0"/>
          </a:p>
        </p:txBody>
      </p:sp>
      <p:pic>
        <p:nvPicPr>
          <p:cNvPr id="1026" name="Picture 2" descr="P R O G R A M M E">
            <a:extLst>
              <a:ext uri="{FF2B5EF4-FFF2-40B4-BE49-F238E27FC236}">
                <a16:creationId xmlns:a16="http://schemas.microsoft.com/office/drawing/2014/main" id="{3C590BA2-8EBF-2593-74F5-91A6F07E3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202" y="292253"/>
            <a:ext cx="1409831" cy="60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TY">
            <a:extLst>
              <a:ext uri="{FF2B5EF4-FFF2-40B4-BE49-F238E27FC236}">
                <a16:creationId xmlns:a16="http://schemas.microsoft.com/office/drawing/2014/main" id="{EF3B21B9-3703-15B0-05ED-B42672227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274" y="181111"/>
            <a:ext cx="3265714" cy="7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59E1462-C14C-D8E6-F755-5D7D4576C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1211487"/>
          </a:xfrm>
        </p:spPr>
        <p:txBody>
          <a:bodyPr>
            <a:normAutofit fontScale="90000"/>
          </a:bodyPr>
          <a:lstStyle/>
          <a:p>
            <a:r>
              <a:rPr lang="fr-FR" dirty="0"/>
              <a:t>Qu’est ce que Google Colab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B4FAF36-3246-552A-709D-6941503B6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2332653"/>
            <a:ext cx="4434835" cy="3965510"/>
          </a:xfrm>
        </p:spPr>
        <p:txBody>
          <a:bodyPr/>
          <a:lstStyle/>
          <a:p>
            <a:pPr algn="just"/>
            <a:r>
              <a:rPr lang="fr-FR" b="0" i="0" dirty="0">
                <a:effectLst/>
              </a:rPr>
              <a:t>Google Colab est un produit de Google </a:t>
            </a:r>
            <a:r>
              <a:rPr lang="fr-FR" b="0" i="0" dirty="0" err="1">
                <a:effectLst/>
              </a:rPr>
              <a:t>Research</a:t>
            </a:r>
            <a:r>
              <a:rPr lang="fr-FR" b="0" i="0" dirty="0">
                <a:effectLst/>
              </a:rPr>
              <a:t>. Colab permet à n'importe qui d'écrire et d'exécuter le code Python de son choix par le biais du navigateur. C'est un environnement particulièrement adapté au machine </a:t>
            </a:r>
            <a:r>
              <a:rPr lang="fr-FR" b="0" i="0" dirty="0" err="1">
                <a:effectLst/>
              </a:rPr>
              <a:t>learning</a:t>
            </a:r>
            <a:r>
              <a:rPr lang="fr-FR" b="0" i="0" dirty="0">
                <a:effectLst/>
              </a:rPr>
              <a:t>.</a:t>
            </a:r>
            <a:endParaRPr lang="fr-FR" dirty="0"/>
          </a:p>
        </p:txBody>
      </p:sp>
      <p:pic>
        <p:nvPicPr>
          <p:cNvPr id="7" name="Picture 2" descr="Google Colab | Logopedia | Fandom">
            <a:extLst>
              <a:ext uri="{FF2B5EF4-FFF2-40B4-BE49-F238E27FC236}">
                <a16:creationId xmlns:a16="http://schemas.microsoft.com/office/drawing/2014/main" id="{6950A653-196F-2A80-1AC5-EE105056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386" y="-26493"/>
            <a:ext cx="1308997" cy="5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pied de page 8">
            <a:extLst>
              <a:ext uri="{FF2B5EF4-FFF2-40B4-BE49-F238E27FC236}">
                <a16:creationId xmlns:a16="http://schemas.microsoft.com/office/drawing/2014/main" id="{F23EFECC-E3CF-1AC5-73C5-8E64AE4B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/>
            <a:r>
              <a:rPr lang="fr-FR" dirty="0"/>
              <a:t>GROUPE VISION IA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E22C959-CC6F-D8B2-6DBE-61641F34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94" y="520117"/>
            <a:ext cx="5102518" cy="581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Structure du Google Colab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fr-FR" b="1" cap="all" spc="100" smtClean="0">
                <a:solidFill>
                  <a:schemeClr val="accent2"/>
                </a:solidFill>
              </a:rPr>
              <a:pPr rtl="0">
                <a:spcAft>
                  <a:spcPts val="600"/>
                </a:spcAft>
              </a:pPr>
              <a:t>11</a:t>
            </a:fld>
            <a:endParaRPr lang="fr-FR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Espace réservé du contenu 6" descr="chronologie Graphique SmartArt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554424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b="1" cap="all" spc="400" dirty="0">
                <a:solidFill>
                  <a:schemeClr val="bg1"/>
                </a:solidFill>
                <a:latin typeface="+mn-lt"/>
              </a:rPr>
              <a:t>ENTRAINEMENT DE L’IA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187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2354E1-6869-4807-B739-44B477BC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noProof="0" smtClean="0"/>
              <a:t>13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5264EB-FC84-0FEB-C09B-187DB31A9121}"/>
              </a:ext>
            </a:extLst>
          </p:cNvPr>
          <p:cNvSpPr/>
          <p:nvPr/>
        </p:nvSpPr>
        <p:spPr>
          <a:xfrm>
            <a:off x="939567" y="352338"/>
            <a:ext cx="10746297" cy="5788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ETAPE : Avoir des photos de main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F35C1D2-1000-32AA-AFCF-9F99FDA27F3F}"/>
              </a:ext>
            </a:extLst>
          </p:cNvPr>
          <p:cNvCxnSpPr>
            <a:cxnSpLocks/>
          </p:cNvCxnSpPr>
          <p:nvPr/>
        </p:nvCxnSpPr>
        <p:spPr>
          <a:xfrm>
            <a:off x="6312715" y="1325461"/>
            <a:ext cx="0" cy="539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1F9A992-E0EE-5D7D-1BC2-9DEBE894A82C}"/>
              </a:ext>
            </a:extLst>
          </p:cNvPr>
          <p:cNvSpPr txBox="1"/>
          <p:nvPr/>
        </p:nvSpPr>
        <p:spPr>
          <a:xfrm>
            <a:off x="7072287" y="1325461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Prendre des mains sur internet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584D8B-5735-F98B-A4BA-E6A124A2D40A}"/>
              </a:ext>
            </a:extLst>
          </p:cNvPr>
          <p:cNvSpPr txBox="1"/>
          <p:nvPr/>
        </p:nvSpPr>
        <p:spPr>
          <a:xfrm>
            <a:off x="1405855" y="1325461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Prise de photo via un appareil photo</a:t>
            </a:r>
          </a:p>
        </p:txBody>
      </p:sp>
      <p:pic>
        <p:nvPicPr>
          <p:cNvPr id="13" name="Graphique 12" descr="Badge croix avec un remplissage uni">
            <a:extLst>
              <a:ext uri="{FF2B5EF4-FFF2-40B4-BE49-F238E27FC236}">
                <a16:creationId xmlns:a16="http://schemas.microsoft.com/office/drawing/2014/main" id="{A261D342-CD47-5468-7AD8-3C2E9D85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447" y="5238618"/>
            <a:ext cx="914400" cy="914400"/>
          </a:xfrm>
          <a:prstGeom prst="rect">
            <a:avLst/>
          </a:prstGeom>
        </p:spPr>
      </p:pic>
      <p:pic>
        <p:nvPicPr>
          <p:cNvPr id="15" name="Graphique 14" descr="Badge Tick1 avec un remplissage uni">
            <a:extLst>
              <a:ext uri="{FF2B5EF4-FFF2-40B4-BE49-F238E27FC236}">
                <a16:creationId xmlns:a16="http://schemas.microsoft.com/office/drawing/2014/main" id="{E78EE16E-F5EB-347D-CB10-F30C182E0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601" y="5238311"/>
            <a:ext cx="914400" cy="914400"/>
          </a:xfrm>
          <a:prstGeom prst="rect">
            <a:avLst/>
          </a:prstGeom>
        </p:spPr>
      </p:pic>
      <p:pic>
        <p:nvPicPr>
          <p:cNvPr id="1026" name="Picture 2" descr="Main : 45 881 336 images, photos et images vectorielles de stock |  Shutterstock">
            <a:extLst>
              <a:ext uri="{FF2B5EF4-FFF2-40B4-BE49-F238E27FC236}">
                <a16:creationId xmlns:a16="http://schemas.microsoft.com/office/drawing/2014/main" id="{3AEBDD9A-730E-5339-FA3F-22CDF0C0C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9"/>
          <a:stretch/>
        </p:blipFill>
        <p:spPr bwMode="auto">
          <a:xfrm>
            <a:off x="6958387" y="4958703"/>
            <a:ext cx="1886180" cy="147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150DE0C-EEAE-9FA4-85CE-E0575EBD578B}"/>
              </a:ext>
            </a:extLst>
          </p:cNvPr>
          <p:cNvCxnSpPr>
            <a:stCxn id="10" idx="2"/>
          </p:cNvCxnSpPr>
          <p:nvPr/>
        </p:nvCxnSpPr>
        <p:spPr>
          <a:xfrm>
            <a:off x="8844567" y="1694793"/>
            <a:ext cx="0" cy="74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CCADC65C-E0D5-ABD5-F46F-F54E5FAEE4A0}"/>
              </a:ext>
            </a:extLst>
          </p:cNvPr>
          <p:cNvSpPr txBox="1"/>
          <p:nvPr/>
        </p:nvSpPr>
        <p:spPr>
          <a:xfrm>
            <a:off x="6851582" y="2429749"/>
            <a:ext cx="3985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Créer un programme pour en télécharger une centaine via des mots-clés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76C7A00-C3CA-22AC-5D37-79016873C584}"/>
              </a:ext>
            </a:extLst>
          </p:cNvPr>
          <p:cNvCxnSpPr>
            <a:cxnSpLocks/>
          </p:cNvCxnSpPr>
          <p:nvPr/>
        </p:nvCxnSpPr>
        <p:spPr>
          <a:xfrm>
            <a:off x="8859903" y="3571842"/>
            <a:ext cx="0" cy="122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C7901E4-27F2-C71D-A777-93B22FDFFCCC}"/>
              </a:ext>
            </a:extLst>
          </p:cNvPr>
          <p:cNvCxnSpPr>
            <a:cxnSpLocks/>
          </p:cNvCxnSpPr>
          <p:nvPr/>
        </p:nvCxnSpPr>
        <p:spPr>
          <a:xfrm>
            <a:off x="3479499" y="1772936"/>
            <a:ext cx="0" cy="286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4C495851-8207-BDD9-D77D-3320B65958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17" t="8930" b="21318"/>
          <a:stretch/>
        </p:blipFill>
        <p:spPr>
          <a:xfrm>
            <a:off x="1712927" y="4923556"/>
            <a:ext cx="1664585" cy="16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64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2354E1-6869-4807-B739-44B477BC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5264EB-FC84-0FEB-C09B-187DB31A9121}"/>
              </a:ext>
            </a:extLst>
          </p:cNvPr>
          <p:cNvSpPr/>
          <p:nvPr/>
        </p:nvSpPr>
        <p:spPr>
          <a:xfrm>
            <a:off x="939566" y="364098"/>
            <a:ext cx="10746297" cy="5788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ETAPE : Codifié les mains pour YOLOv7 via </a:t>
            </a:r>
            <a:r>
              <a:rPr lang="fr-FR" dirty="0" err="1"/>
              <a:t>LabelImg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584D8B-5735-F98B-A4BA-E6A124A2D40A}"/>
              </a:ext>
            </a:extLst>
          </p:cNvPr>
          <p:cNvSpPr txBox="1"/>
          <p:nvPr/>
        </p:nvSpPr>
        <p:spPr>
          <a:xfrm>
            <a:off x="939566" y="1291905"/>
            <a:ext cx="1074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LabelImg</a:t>
            </a:r>
            <a:r>
              <a:rPr lang="fr-FR" dirty="0"/>
              <a:t> est un logiciel d’annotation d’images qui permet de codifier en plus d’une photo un fichier label en XML contenant les coordonnées de l’objet défini.</a:t>
            </a:r>
          </a:p>
        </p:txBody>
      </p:sp>
      <p:pic>
        <p:nvPicPr>
          <p:cNvPr id="2050" name="Picture 2" descr="GitHub - heshameraqi/labelImg_OBB: LabelImg is a graphical image annotation  tool and label object bounding boxes in images. This fork updates to tool  to support &quot;oriented&quot; bounding boxes (OBB).">
            <a:extLst>
              <a:ext uri="{FF2B5EF4-FFF2-40B4-BE49-F238E27FC236}">
                <a16:creationId xmlns:a16="http://schemas.microsoft.com/office/drawing/2014/main" id="{BF99483F-793C-2775-BADA-113790330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166" y="2124150"/>
            <a:ext cx="7689667" cy="41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13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5264EB-FC84-0FEB-C09B-187DB31A9121}"/>
              </a:ext>
            </a:extLst>
          </p:cNvPr>
          <p:cNvSpPr/>
          <p:nvPr/>
        </p:nvSpPr>
        <p:spPr>
          <a:xfrm>
            <a:off x="939566" y="364098"/>
            <a:ext cx="10746297" cy="5788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3</a:t>
            </a:r>
            <a:r>
              <a:rPr lang="fr-FR" baseline="30000" dirty="0"/>
              <a:t>ème</a:t>
            </a:r>
            <a:r>
              <a:rPr lang="fr-FR" dirty="0"/>
              <a:t> ETAPE : Créer des dossiers clones de YOLOv7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2354E1-6869-4807-B739-44B477BC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noProof="0" smtClean="0"/>
              <a:t>15</a:t>
            </a:fld>
            <a:endParaRPr lang="fr-FR" noProof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584D8B-5735-F98B-A4BA-E6A124A2D40A}"/>
              </a:ext>
            </a:extLst>
          </p:cNvPr>
          <p:cNvSpPr txBox="1"/>
          <p:nvPr/>
        </p:nvSpPr>
        <p:spPr>
          <a:xfrm>
            <a:off x="939566" y="1291905"/>
            <a:ext cx="1074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Afin de pouvoir changer et entrainer l’IA il faut créer des dossiers clone qui faudra remplacer dans le répertoire où est situé YOLOv7 afin de le remplacer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E22F75-2791-E928-DBD5-FD2BBA1AB607}"/>
              </a:ext>
            </a:extLst>
          </p:cNvPr>
          <p:cNvSpPr/>
          <p:nvPr/>
        </p:nvSpPr>
        <p:spPr>
          <a:xfrm>
            <a:off x="939566" y="2283735"/>
            <a:ext cx="10746297" cy="5788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4</a:t>
            </a:r>
            <a:r>
              <a:rPr lang="fr-FR" baseline="30000" dirty="0"/>
              <a:t>ème</a:t>
            </a:r>
            <a:r>
              <a:rPr lang="fr-FR" dirty="0"/>
              <a:t> ETAPE : Modifier </a:t>
            </a:r>
            <a:r>
              <a:rPr lang="fr-FR" dirty="0" err="1"/>
              <a:t>custom_data.yaml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775DA4-B27F-249F-0A33-592D41722D35}"/>
              </a:ext>
            </a:extLst>
          </p:cNvPr>
          <p:cNvSpPr txBox="1"/>
          <p:nvPr/>
        </p:nvSpPr>
        <p:spPr>
          <a:xfrm>
            <a:off x="939566" y="3208074"/>
            <a:ext cx="1074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modifie ce fichier qui permet de savoir toutes les reconnaissances possibles en effaçant tout et en mettant juste le sujet voulant être examiné. Ici la main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B4A11B7-1ABD-FC20-CC21-920A4A4E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194" y="4096372"/>
            <a:ext cx="2486025" cy="20859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BE1BA4-D6C5-3A99-9A08-4BB1C450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34" y="4096372"/>
            <a:ext cx="5278380" cy="201801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7201C42-7C12-3216-9C65-7F76C95DB1F7}"/>
              </a:ext>
            </a:extLst>
          </p:cNvPr>
          <p:cNvSpPr txBox="1"/>
          <p:nvPr/>
        </p:nvSpPr>
        <p:spPr>
          <a:xfrm>
            <a:off x="3164803" y="6169580"/>
            <a:ext cx="10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3B32E0-1450-231D-64F1-822C8E27AA1E}"/>
              </a:ext>
            </a:extLst>
          </p:cNvPr>
          <p:cNvSpPr txBox="1"/>
          <p:nvPr/>
        </p:nvSpPr>
        <p:spPr>
          <a:xfrm>
            <a:off x="8934485" y="6169580"/>
            <a:ext cx="101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145033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42E074-8BBE-5D96-4DC0-635A7FD6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noProof="0" smtClean="0"/>
              <a:t>16</a:t>
            </a:fld>
            <a:endParaRPr lang="fr-FR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67C66-CD88-05F7-1C8E-D16B833BB312}"/>
              </a:ext>
            </a:extLst>
          </p:cNvPr>
          <p:cNvSpPr/>
          <p:nvPr/>
        </p:nvSpPr>
        <p:spPr>
          <a:xfrm>
            <a:off x="939566" y="364098"/>
            <a:ext cx="10746297" cy="5788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5</a:t>
            </a:r>
            <a:r>
              <a:rPr lang="fr-FR" baseline="30000" dirty="0"/>
              <a:t>ème</a:t>
            </a:r>
            <a:r>
              <a:rPr lang="fr-FR" dirty="0"/>
              <a:t> ETAPE : Entrainer YOLOv7 sur les images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147A76-4BCE-0F1B-A540-FA8B6E90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17" y="1172794"/>
            <a:ext cx="8103765" cy="253773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F03B313-0C04-7535-CA2C-BA7DC9EE2D2F}"/>
              </a:ext>
            </a:extLst>
          </p:cNvPr>
          <p:cNvSpPr txBox="1"/>
          <p:nvPr/>
        </p:nvSpPr>
        <p:spPr>
          <a:xfrm>
            <a:off x="2093050" y="3755717"/>
            <a:ext cx="843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programme met environ une heure pour analyser une cinquante d’image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62F60-C9EF-6226-2509-7661D06C58E1}"/>
              </a:ext>
            </a:extLst>
          </p:cNvPr>
          <p:cNvSpPr/>
          <p:nvPr/>
        </p:nvSpPr>
        <p:spPr>
          <a:xfrm>
            <a:off x="939566" y="4247337"/>
            <a:ext cx="10746297" cy="5788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6</a:t>
            </a:r>
            <a:r>
              <a:rPr lang="fr-FR" baseline="30000" dirty="0"/>
              <a:t>ème</a:t>
            </a:r>
            <a:r>
              <a:rPr lang="fr-FR" dirty="0"/>
              <a:t> ETAPE : Entrainer YOLOv7 sur les images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EE2B65-C56F-BC21-2B7C-5EB39C108D47}"/>
              </a:ext>
            </a:extLst>
          </p:cNvPr>
          <p:cNvSpPr txBox="1"/>
          <p:nvPr/>
        </p:nvSpPr>
        <p:spPr>
          <a:xfrm>
            <a:off x="939564" y="4993655"/>
            <a:ext cx="10746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Utiliser le best.pt créer par l’entrainement pour faire tourner le programme et voir si l’entrainement est réussi. Pour pouvoir utiliser et transmettre à la base de donnée nous avons utilisés la VM de M.BLAZEVIC en installant YOLOv7 dessus et en copiant notre best.pt</a:t>
            </a:r>
          </a:p>
        </p:txBody>
      </p:sp>
    </p:spTree>
    <p:extLst>
      <p:ext uri="{BB962C8B-B14F-4D97-AF65-F5344CB8AC3E}">
        <p14:creationId xmlns:p14="http://schemas.microsoft.com/office/powerpoint/2010/main" val="4033301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b="1" cap="all" spc="400" dirty="0">
                <a:solidFill>
                  <a:schemeClr val="bg1"/>
                </a:solidFill>
                <a:latin typeface="+mn-lt"/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431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e la date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14/12/2022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 rtl="0"/>
              <a:t>18</a:t>
            </a:fld>
            <a:endParaRPr lang="fr-FR"/>
          </a:p>
        </p:txBody>
      </p: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GROUPE VISION IA</a:t>
            </a:r>
          </a:p>
        </p:txBody>
      </p:sp>
      <p:pic>
        <p:nvPicPr>
          <p:cNvPr id="9" name="Espace réservé d’image 8" descr="coucher de soleil sur des montagnes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Espace réservé d’image 10" descr="coucher de soleil sur des montagnes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Merci</a:t>
            </a:r>
          </a:p>
        </p:txBody>
      </p:sp>
      <p:pic>
        <p:nvPicPr>
          <p:cNvPr id="15" name="Espace réservé d’image 14" descr="lumière d’avant le crépuscule sur des montagnes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Espace réservé d’image 12" descr="lumière d’avant l’aube sur des montagnes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A28227E5-648A-9A0C-8501-5E53B5114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55435"/>
          </a:xfrm>
        </p:spPr>
        <p:txBody>
          <a:bodyPr>
            <a:normAutofit/>
          </a:bodyPr>
          <a:lstStyle/>
          <a:p>
            <a:r>
              <a:rPr lang="fr-FR" sz="3200" dirty="0"/>
              <a:t>SOURCES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466AE357-437E-2146-14B6-4B91FD037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84651"/>
            <a:ext cx="8711406" cy="3441689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hlinkClick r:id="rId2"/>
              </a:rPr>
              <a:t>GitHub - </a:t>
            </a:r>
            <a:r>
              <a:rPr lang="en-US" sz="1800" dirty="0" err="1">
                <a:hlinkClick r:id="rId2"/>
              </a:rPr>
              <a:t>WongKinYiu</a:t>
            </a:r>
            <a:r>
              <a:rPr lang="en-US" sz="1800" dirty="0">
                <a:hlinkClick r:id="rId2"/>
              </a:rPr>
              <a:t>/yolov7: Implementation of paper - YOLOv7: Trainable bag-of-freebies sets new state-of-the-art for real-time object detectors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>
                <a:hlinkClick r:id="rId3"/>
              </a:rPr>
              <a:t>How to train and use a custom YOLOv7 model (paperspace.com)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fr-FR" sz="1800" dirty="0">
                <a:hlinkClick r:id="rId4"/>
              </a:rPr>
              <a:t>Google Colab</a:t>
            </a:r>
            <a:endParaRPr lang="fr-FR" sz="1800" dirty="0"/>
          </a:p>
          <a:p>
            <a:pPr marL="285750" indent="-285750">
              <a:buFontTx/>
              <a:buChar char="-"/>
            </a:pPr>
            <a:r>
              <a:rPr lang="en-US" sz="1900" dirty="0">
                <a:hlinkClick r:id="rId5"/>
              </a:rPr>
              <a:t>GitHub - </a:t>
            </a:r>
            <a:r>
              <a:rPr lang="en-US" sz="1900" dirty="0" err="1">
                <a:hlinkClick r:id="rId5"/>
              </a:rPr>
              <a:t>heartexlabs</a:t>
            </a:r>
            <a:r>
              <a:rPr lang="en-US" sz="1900" dirty="0">
                <a:hlinkClick r:id="rId5"/>
              </a:rPr>
              <a:t>/</a:t>
            </a:r>
            <a:r>
              <a:rPr lang="en-US" sz="1900" dirty="0" err="1">
                <a:hlinkClick r:id="rId5"/>
              </a:rPr>
              <a:t>labelImg</a:t>
            </a:r>
            <a:r>
              <a:rPr lang="en-US" sz="1900" dirty="0">
                <a:hlinkClick r:id="rId5"/>
              </a:rPr>
              <a:t>:</a:t>
            </a:r>
            <a:endParaRPr lang="fr-FR" sz="1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93698C-E271-BD39-9E17-AF74E48C16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8643938" y="1590675"/>
            <a:ext cx="3548062" cy="365125"/>
          </a:xfrm>
        </p:spPr>
        <p:txBody>
          <a:bodyPr/>
          <a:lstStyle/>
          <a:p>
            <a:pPr rtl="0"/>
            <a:r>
              <a:rPr lang="fr-FR" noProof="0" dirty="0"/>
              <a:t>GROUPE VISION 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837CD-7537-C61C-D0B2-4C9FCC0B20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fr-FR" noProof="0" smtClean="0"/>
              <a:pPr rtl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9915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Équipe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GROUPE VISION</a:t>
            </a:r>
          </a:p>
        </p:txBody>
      </p:sp>
      <p:graphicFrame>
        <p:nvGraphicFramePr>
          <p:cNvPr id="7" name="Espace réservé du contenu 2" descr="Équipe graphique SmartArt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01993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14/12/2022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b="1" cap="all" spc="400" dirty="0">
                <a:solidFill>
                  <a:schemeClr val="bg1"/>
                </a:solidFill>
                <a:latin typeface="+mn-lt"/>
              </a:rPr>
              <a:t>Ordre du jour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fr-FR" sz="1800" dirty="0">
                <a:solidFill>
                  <a:schemeClr val="bg1"/>
                </a:solidFill>
              </a:rPr>
              <a:t>YOLOV7</a:t>
            </a:r>
          </a:p>
          <a:p>
            <a:pPr algn="r" rtl="0"/>
            <a:r>
              <a:rPr lang="fr-FR" sz="1800" dirty="0">
                <a:solidFill>
                  <a:schemeClr val="bg1"/>
                </a:solidFill>
              </a:rPr>
              <a:t>GOOGLE COLAB</a:t>
            </a:r>
          </a:p>
          <a:p>
            <a:pPr algn="r" rtl="0"/>
            <a:r>
              <a:rPr lang="fr-FR" sz="1800" dirty="0">
                <a:solidFill>
                  <a:schemeClr val="bg1"/>
                </a:solidFill>
              </a:rPr>
              <a:t>ENTRAINEMENT DE L’IA</a:t>
            </a:r>
          </a:p>
          <a:p>
            <a:pPr algn="r" rtl="0"/>
            <a:r>
              <a:rPr lang="fr-FR" sz="18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6" name="Espace réservé d’image 5" descr="coucher de soleil sur des montagnes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14/12/2022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sz="1200" spc="400" dirty="0">
                <a:solidFill>
                  <a:schemeClr val="bg1"/>
                </a:solidFill>
              </a:rPr>
              <a:t>Partie 2 : GROUPE VISION IA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5400" dirty="0"/>
              <a:t>Introduction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 rtl="0"/>
            <a:r>
              <a:rPr lang="fr-FR" dirty="0"/>
              <a:t>L</a:t>
            </a:r>
            <a:r>
              <a:rPr lang="fr-FR" b="0" dirty="0">
                <a:effectLst/>
              </a:rPr>
              <a:t>’intelligence artificielle représente tout outil utilisé par une machine afin de « reproduire des comportements liés aux humains, tels que le raisonnement, la planification et la créativité ».</a:t>
            </a:r>
          </a:p>
          <a:p>
            <a:pPr algn="just" rtl="0"/>
            <a:endParaRPr lang="fr-FR" dirty="0"/>
          </a:p>
          <a:p>
            <a:pPr algn="just" rtl="0"/>
            <a:r>
              <a:rPr lang="fr-FR" dirty="0"/>
              <a:t>Pour arriver à utiliser une IA de vision nous nous sommes aidés de Google Colab pour coder et exécuter le code de l’IA YOLOV7.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14/12/2022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GROUPE VISION IA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2050" name="Picture 2" descr="Google Colab | Logopedia | Fandom">
            <a:extLst>
              <a:ext uri="{FF2B5EF4-FFF2-40B4-BE49-F238E27FC236}">
                <a16:creationId xmlns:a16="http://schemas.microsoft.com/office/drawing/2014/main" id="{6D647C19-674E-4A79-CBAE-DBAFCB50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528" y="4964167"/>
            <a:ext cx="2933731" cy="129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jinfagang/yolov7_d2: 🔥🔥🔥🔥 (Earlier YOLOv7 not official one)  YOLO with Transformers and Instance Segmentation, with TensorRT  acceleration! 🔥🔥🔥">
            <a:extLst>
              <a:ext uri="{FF2B5EF4-FFF2-40B4-BE49-F238E27FC236}">
                <a16:creationId xmlns:a16="http://schemas.microsoft.com/office/drawing/2014/main" id="{B9191D6D-7191-F97F-3FF7-541167374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24895" r="59745" b="47251"/>
          <a:stretch/>
        </p:blipFill>
        <p:spPr bwMode="auto">
          <a:xfrm>
            <a:off x="8496357" y="1924812"/>
            <a:ext cx="2554077" cy="78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lligence Artificielle - Image gratuite sur Pixabay">
            <a:extLst>
              <a:ext uri="{FF2B5EF4-FFF2-40B4-BE49-F238E27FC236}">
                <a16:creationId xmlns:a16="http://schemas.microsoft.com/office/drawing/2014/main" id="{6E6879B2-2462-D282-3311-FD440C62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736" y="2639289"/>
            <a:ext cx="3487317" cy="23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b="1" cap="all" spc="400" dirty="0">
                <a:solidFill>
                  <a:schemeClr val="bg1"/>
                </a:solidFill>
                <a:latin typeface="+mn-lt"/>
              </a:rPr>
              <a:t>YOLOv7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3180" y="2326370"/>
            <a:ext cx="4434840" cy="2442370"/>
          </a:xfrm>
        </p:spPr>
        <p:txBody>
          <a:bodyPr rtlCol="0">
            <a:noAutofit/>
          </a:bodyPr>
          <a:lstStyle/>
          <a:p>
            <a:pPr rtl="0"/>
            <a:r>
              <a:rPr lang="fr-FR" sz="2400" dirty="0"/>
              <a:t>YOLO abréviation de You </a:t>
            </a:r>
            <a:r>
              <a:rPr lang="fr-FR" sz="2400" dirty="0" err="1"/>
              <a:t>Only</a:t>
            </a:r>
            <a:r>
              <a:rPr lang="fr-FR" sz="2400" dirty="0"/>
              <a:t> Look Once est une IA sortie en 2015. Aujourd’hui nous somme à la 7</a:t>
            </a:r>
            <a:r>
              <a:rPr lang="fr-FR" sz="2400" baseline="30000" dirty="0"/>
              <a:t>ème</a:t>
            </a:r>
            <a:r>
              <a:rPr lang="fr-FR" sz="2400" dirty="0"/>
              <a:t> version qui elle est sortie en juillet 2022</a:t>
            </a:r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83464" y="1692343"/>
            <a:ext cx="5221224" cy="3482457"/>
          </a:xfr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GROUPE VISION IA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 rtl="0"/>
              <a:t>6</a:t>
            </a:fld>
            <a:endParaRPr lang="fr-FR"/>
          </a:p>
        </p:txBody>
      </p:sp>
      <p:pic>
        <p:nvPicPr>
          <p:cNvPr id="6" name="Picture 6" descr="GitHub - jinfagang/yolov7_d2: 🔥🔥🔥🔥 (Earlier YOLOv7 not official one)  YOLO with Transformers and Instance Segmentation, with TensorRT  acceleration! 🔥🔥🔥">
            <a:extLst>
              <a:ext uri="{FF2B5EF4-FFF2-40B4-BE49-F238E27FC236}">
                <a16:creationId xmlns:a16="http://schemas.microsoft.com/office/drawing/2014/main" id="{A155450B-2401-7674-D03F-CB63FB0A5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24895" r="59745" b="47251"/>
          <a:stretch/>
        </p:blipFill>
        <p:spPr bwMode="auto">
          <a:xfrm>
            <a:off x="10835138" y="136525"/>
            <a:ext cx="1135494" cy="3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fr-FR" sz="5400" dirty="0"/>
              <a:t>Comparaison des temps des différents YOLOv7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804396"/>
              </p:ext>
            </p:extLst>
          </p:nvPr>
        </p:nvGraphicFramePr>
        <p:xfrm>
          <a:off x="1447800" y="2209799"/>
          <a:ext cx="7802880" cy="30487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rtl="0"/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>
                          <a:solidFill>
                            <a:schemeClr val="bg1"/>
                          </a:solidFill>
                        </a:rPr>
                        <a:t>Taille du test (Pixel)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>
                          <a:solidFill>
                            <a:schemeClr val="bg1"/>
                          </a:solidFill>
                        </a:rPr>
                        <a:t>Batch 1 </a:t>
                      </a:r>
                      <a:r>
                        <a:rPr lang="fr-FR" noProof="0" dirty="0" err="1">
                          <a:solidFill>
                            <a:schemeClr val="bg1"/>
                          </a:solidFill>
                        </a:rPr>
                        <a:t>fps</a:t>
                      </a:r>
                      <a:r>
                        <a:rPr lang="fr-FR" noProof="0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fr-FR" noProof="0" dirty="0" err="1">
                          <a:solidFill>
                            <a:schemeClr val="bg1"/>
                          </a:solidFill>
                        </a:rPr>
                        <a:t>fps</a:t>
                      </a:r>
                      <a:r>
                        <a:rPr lang="fr-FR" noProof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>
                          <a:solidFill>
                            <a:schemeClr val="bg1"/>
                          </a:solidFill>
                        </a:rPr>
                        <a:t>Batch 32 temps moyen (ms)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fr-FR" b="0" noProof="0" dirty="0"/>
                        <a:t>YOLOv7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640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161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2,8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fr-FR" b="0" noProof="0" dirty="0"/>
                        <a:t>YOLOv7-X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640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114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4,3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fr-FR" b="0" noProof="0" dirty="0"/>
                        <a:t>YOLOv7-E6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640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56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12,3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fr-FR" b="0" noProof="0" dirty="0"/>
                        <a:t>YOLOv7-E6E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640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36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noProof="0" dirty="0"/>
                        <a:t>18,7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fr-FR" b="1" cap="all" spc="100" smtClean="0">
                <a:solidFill>
                  <a:schemeClr val="accent2"/>
                </a:solidFill>
              </a:rPr>
              <a:t>7</a:t>
            </a:fld>
            <a:endParaRPr lang="fr-FR" b="1" cap="all" spc="100">
              <a:solidFill>
                <a:schemeClr val="accent2"/>
              </a:solidFill>
            </a:endParaRPr>
          </a:p>
        </p:txBody>
      </p:sp>
      <p:pic>
        <p:nvPicPr>
          <p:cNvPr id="3" name="Picture 6" descr="GitHub - jinfagang/yolov7_d2: 🔥🔥🔥🔥 (Earlier YOLOv7 not official one)  YOLO with Transformers and Instance Segmentation, with TensorRT  acceleration! 🔥🔥🔥">
            <a:extLst>
              <a:ext uri="{FF2B5EF4-FFF2-40B4-BE49-F238E27FC236}">
                <a16:creationId xmlns:a16="http://schemas.microsoft.com/office/drawing/2014/main" id="{2D549F77-1C31-E4DD-5690-33A690965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24895" r="59745" b="47251"/>
          <a:stretch/>
        </p:blipFill>
        <p:spPr bwMode="auto">
          <a:xfrm>
            <a:off x="10835138" y="136525"/>
            <a:ext cx="1135494" cy="3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107B01-F724-74CE-7D57-F2B6C4D53A04}"/>
              </a:ext>
            </a:extLst>
          </p:cNvPr>
          <p:cNvSpPr/>
          <p:nvPr/>
        </p:nvSpPr>
        <p:spPr>
          <a:xfrm>
            <a:off x="927684" y="1443726"/>
            <a:ext cx="10691068" cy="255383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dirty="0"/>
              <a:t>Graphique</a:t>
            </a:r>
          </a:p>
        </p:txBody>
      </p:sp>
      <p:graphicFrame>
        <p:nvGraphicFramePr>
          <p:cNvPr id="8" name="Espace réservé du contenu 7" descr="graphique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545183"/>
              </p:ext>
            </p:extLst>
          </p:nvPr>
        </p:nvGraphicFramePr>
        <p:xfrm>
          <a:off x="927684" y="1531605"/>
          <a:ext cx="7162800" cy="2553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fr-FR" b="1" cap="all" spc="100" smtClean="0">
                <a:solidFill>
                  <a:schemeClr val="accent2"/>
                </a:solidFill>
              </a:rPr>
              <a:t>8</a:t>
            </a:fld>
            <a:endParaRPr lang="fr-FR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2" name="Espace réservé du contenu 7" descr="graphique">
            <a:extLst>
              <a:ext uri="{FF2B5EF4-FFF2-40B4-BE49-F238E27FC236}">
                <a16:creationId xmlns:a16="http://schemas.microsoft.com/office/drawing/2014/main" id="{9E0D3EBE-BCFD-0FCB-D046-63EA55AF7B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7856256"/>
              </p:ext>
            </p:extLst>
          </p:nvPr>
        </p:nvGraphicFramePr>
        <p:xfrm>
          <a:off x="1017168" y="4062165"/>
          <a:ext cx="7162800" cy="2553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B095193-5A8E-FC2E-7784-7E0EBA8B37A9}"/>
              </a:ext>
            </a:extLst>
          </p:cNvPr>
          <p:cNvSpPr/>
          <p:nvPr/>
        </p:nvSpPr>
        <p:spPr>
          <a:xfrm>
            <a:off x="927684" y="4049478"/>
            <a:ext cx="10691068" cy="25538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A6D092D-F78E-2C24-EEDC-323BFD28D507}"/>
              </a:ext>
            </a:extLst>
          </p:cNvPr>
          <p:cNvSpPr txBox="1"/>
          <p:nvPr/>
        </p:nvSpPr>
        <p:spPr>
          <a:xfrm>
            <a:off x="8505698" y="2146802"/>
            <a:ext cx="2953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Comparaison des différents </a:t>
            </a:r>
          </a:p>
          <a:p>
            <a:pPr algn="ctr"/>
            <a:r>
              <a:rPr lang="fr-FR" sz="2000" i="1" dirty="0"/>
              <a:t>YOLOv7 pour le batch </a:t>
            </a:r>
          </a:p>
          <a:p>
            <a:pPr algn="ctr"/>
            <a:r>
              <a:rPr lang="fr-FR" sz="2000" i="1" dirty="0"/>
              <a:t>d’un FPS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32E223-2FA1-B07E-690D-9FA7DA2A9A37}"/>
              </a:ext>
            </a:extLst>
          </p:cNvPr>
          <p:cNvSpPr txBox="1"/>
          <p:nvPr/>
        </p:nvSpPr>
        <p:spPr>
          <a:xfrm>
            <a:off x="8505698" y="4664675"/>
            <a:ext cx="2953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/>
              <a:t>Comparaison des différents </a:t>
            </a:r>
          </a:p>
          <a:p>
            <a:pPr algn="ctr"/>
            <a:r>
              <a:rPr lang="fr-FR" sz="2000" i="1" dirty="0"/>
              <a:t>YOLOv7 pour le batch </a:t>
            </a:r>
          </a:p>
          <a:p>
            <a:pPr algn="ctr"/>
            <a:r>
              <a:rPr lang="fr-FR" sz="2000" i="1" dirty="0"/>
              <a:t>32</a:t>
            </a:r>
          </a:p>
        </p:txBody>
      </p:sp>
      <p:pic>
        <p:nvPicPr>
          <p:cNvPr id="10" name="Picture 6" descr="GitHub - jinfagang/yolov7_d2: 🔥🔥🔥🔥 (Earlier YOLOv7 not official one)  YOLO with Transformers and Instance Segmentation, with TensorRT  acceleration! 🔥🔥🔥">
            <a:extLst>
              <a:ext uri="{FF2B5EF4-FFF2-40B4-BE49-F238E27FC236}">
                <a16:creationId xmlns:a16="http://schemas.microsoft.com/office/drawing/2014/main" id="{13E9448E-3B18-9D9F-4460-2C2CFD7E1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24895" r="59745" b="47251"/>
          <a:stretch/>
        </p:blipFill>
        <p:spPr bwMode="auto">
          <a:xfrm>
            <a:off x="10835138" y="136525"/>
            <a:ext cx="1135494" cy="3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b="1" cap="all" spc="400" dirty="0">
                <a:solidFill>
                  <a:schemeClr val="bg1"/>
                </a:solidFill>
                <a:latin typeface="+mn-lt"/>
              </a:rPr>
              <a:t>GOOGLE COLAB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554465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8169560.tgt.Office_48167117_TF89338750_Win32_OJ107391201.potx" id="{1C224FCB-FAC2-4FCD-A27F-E93ABE855DC1}" vid="{2BD8131D-7735-4690-88D8-2BC40D8B419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{1E57F332-B41D-4488-B390-360EB4DA7F1D}tf89338750_win32</Template>
  <TotalTime>0</TotalTime>
  <Words>637</Words>
  <Application>Microsoft Office PowerPoint</Application>
  <PresentationFormat>Grand écran</PresentationFormat>
  <Paragraphs>122</Paragraphs>
  <Slides>19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Univers</vt:lpstr>
      <vt:lpstr>GradientUnivers</vt:lpstr>
      <vt:lpstr>Partie 2 : GROUPE VISION IA</vt:lpstr>
      <vt:lpstr>Équipe</vt:lpstr>
      <vt:lpstr>Ordre du jour</vt:lpstr>
      <vt:lpstr>Introduction</vt:lpstr>
      <vt:lpstr>YOLOv7</vt:lpstr>
      <vt:lpstr>YOLO abréviation de You Only Look Once est une IA sortie en 2015. Aujourd’hui nous somme à la 7ème version qui elle est sortie en juillet 2022</vt:lpstr>
      <vt:lpstr>Comparaison des temps des différents YOLOv7</vt:lpstr>
      <vt:lpstr>Graphique</vt:lpstr>
      <vt:lpstr>GOOGLE COLAB</vt:lpstr>
      <vt:lpstr>Qu’est ce que Google Colab</vt:lpstr>
      <vt:lpstr>Structure du Google Colab</vt:lpstr>
      <vt:lpstr>ENTRAINEMENT DE L’IA</vt:lpstr>
      <vt:lpstr>Présentation PowerPoint</vt:lpstr>
      <vt:lpstr>Présentation PowerPoint</vt:lpstr>
      <vt:lpstr>Présentation PowerPoint</vt:lpstr>
      <vt:lpstr>Présentation PowerPoint</vt:lpstr>
      <vt:lpstr>CONCLUSION</vt:lpstr>
      <vt:lpstr>Merci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Partie 2 : GROUPE VISION IA</dc:title>
  <dc:creator>SCAPUCCIATI Thomas</dc:creator>
  <cp:lastModifiedBy>Thomas SCAPUCCIATI</cp:lastModifiedBy>
  <cp:revision>6</cp:revision>
  <dcterms:created xsi:type="dcterms:W3CDTF">2022-12-13T15:01:14Z</dcterms:created>
  <dcterms:modified xsi:type="dcterms:W3CDTF">2022-12-14T15:14:47Z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d1c0902-ed92-4fed-896d-2e7725de02d4_Enabled">
    <vt:lpwstr>true</vt:lpwstr>
  </property>
  <property fmtid="{D5CDD505-2E9C-101B-9397-08002B2CF9AE}" pid="4" name="MSIP_Label_fd1c0902-ed92-4fed-896d-2e7725de02d4_SetDate">
    <vt:lpwstr>2022-12-13T15:57:10Z</vt:lpwstr>
  </property>
  <property fmtid="{D5CDD505-2E9C-101B-9397-08002B2CF9AE}" pid="5" name="MSIP_Label_fd1c0902-ed92-4fed-896d-2e7725de02d4_Method">
    <vt:lpwstr>Standard</vt:lpwstr>
  </property>
  <property fmtid="{D5CDD505-2E9C-101B-9397-08002B2CF9AE}" pid="6" name="MSIP_Label_fd1c0902-ed92-4fed-896d-2e7725de02d4_Name">
    <vt:lpwstr>Anyone (not protected)</vt:lpwstr>
  </property>
  <property fmtid="{D5CDD505-2E9C-101B-9397-08002B2CF9AE}" pid="7" name="MSIP_Label_fd1c0902-ed92-4fed-896d-2e7725de02d4_SiteId">
    <vt:lpwstr>d6b0bbee-7cd9-4d60-bce6-4a67b543e2ae</vt:lpwstr>
  </property>
  <property fmtid="{D5CDD505-2E9C-101B-9397-08002B2CF9AE}" pid="8" name="MSIP_Label_fd1c0902-ed92-4fed-896d-2e7725de02d4_ActionId">
    <vt:lpwstr>8c3364b9-cfac-4a87-8342-110137c5201c</vt:lpwstr>
  </property>
  <property fmtid="{D5CDD505-2E9C-101B-9397-08002B2CF9AE}" pid="9" name="MSIP_Label_fd1c0902-ed92-4fed-896d-2e7725de02d4_ContentBits">
    <vt:lpwstr>2</vt:lpwstr>
  </property>
  <property fmtid="{D5CDD505-2E9C-101B-9397-08002B2CF9AE}" pid="10" name="ClassificationContentMarkingFooterLocations">
    <vt:lpwstr>GradientUnivers:8</vt:lpwstr>
  </property>
  <property fmtid="{D5CDD505-2E9C-101B-9397-08002B2CF9AE}" pid="11" name="ClassificationContentMarkingFooterText">
    <vt:lpwstr>Confidential C</vt:lpwstr>
  </property>
</Properties>
</file>